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4"/>
  </p:sldMasterIdLst>
  <p:notesMasterIdLst>
    <p:notesMasterId r:id="rId7"/>
  </p:notesMasterIdLst>
  <p:handoutMasterIdLst>
    <p:handoutMasterId r:id="rId8"/>
  </p:handoutMasterIdLst>
  <p:sldIdLst>
    <p:sldId id="3794" r:id="rId5"/>
    <p:sldId id="3795" r:id="rId6"/>
  </p:sldIdLst>
  <p:sldSz cx="6858000" cy="12192000"/>
  <p:notesSz cx="6742113" cy="9872663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orient="horz" pos="6059" userDrawn="1">
          <p15:clr>
            <a:srgbClr val="A4A3A4"/>
          </p15:clr>
        </p15:guide>
        <p15:guide id="3" pos="3902" userDrawn="1">
          <p15:clr>
            <a:srgbClr val="A4A3A4"/>
          </p15:clr>
        </p15:guide>
        <p15:guide id="4" pos="4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2885" y="67"/>
      </p:cViewPr>
      <p:guideLst>
        <p:guide orient="horz" pos="2133"/>
        <p:guide orient="horz" pos="6059"/>
        <p:guide pos="3902"/>
        <p:guide pos="4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7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38E3AC2-F216-4ABD-9A72-C4D49EF0CF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1582" cy="495348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l">
              <a:defRPr sz="1200"/>
            </a:lvl1pPr>
          </a:lstStyle>
          <a:p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CDEE44E-B566-40F2-977B-A9336C050B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r">
              <a:defRPr sz="1200"/>
            </a:lvl1pPr>
          </a:lstStyle>
          <a:p>
            <a:fld id="{50AC6B36-02E5-4C95-B1EC-7665DDAE9DFA}" type="datetime1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2025/6/17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581077-91B6-4A1B-9881-7D1CA31AF6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7318"/>
            <a:ext cx="2921582" cy="495347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l">
              <a:defRPr sz="1200"/>
            </a:lvl1pPr>
          </a:lstStyle>
          <a:p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B3E9DE9-6D7F-487A-852E-EE35232B5B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8971" y="9377318"/>
            <a:ext cx="2921582" cy="495347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r">
              <a:defRPr sz="1200"/>
            </a:lvl1pPr>
          </a:lstStyle>
          <a:p>
            <a:fld id="{94572721-6FBE-4C7D-87E2-BFBFD4C13FB2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17462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1582" cy="495348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42F2891-D200-4717-9B0C-8C645D127B34}" type="datetime1">
              <a:rPr lang="ja-JP" altLang="en-US" smtClean="0"/>
              <a:pPr/>
              <a:t>2025/6/17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435225" y="1235075"/>
            <a:ext cx="1871663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36" tIns="45418" rIns="90836" bIns="45418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0836" tIns="45418" rIns="90836" bIns="45418"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8"/>
            <a:ext cx="2921582" cy="495347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8"/>
            <a:ext cx="2921582" cy="495347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D40C6A29-4676-420C-BBE3-ACC2B80F64D4}" type="slidenum">
              <a:rPr lang="en-US" altLang="ja-JP" noProof="0" smtClean="0"/>
              <a:pPr/>
              <a:t>‹#›</a:t>
            </a:fld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45970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435225" y="1235075"/>
            <a:ext cx="1871663" cy="33305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40C6A29-4676-420C-BBE3-ACC2B80F64D4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982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フリーフォーム(F)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2250281" y="1933162"/>
            <a:ext cx="4607719" cy="10258839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12" name="直線​​コネクタ(S)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228511" y="326992"/>
            <a:ext cx="0" cy="2840370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フリーフォーム:図形 13​​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2976946" y="3"/>
            <a:ext cx="1282355" cy="2253840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6" name="フリーフォーム:図形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5742391" y="3"/>
            <a:ext cx="638475" cy="849772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882588" y="915375"/>
            <a:ext cx="1346260" cy="41394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0" name="フリーフォーム:図形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5243982"/>
            <a:ext cx="667379" cy="314960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2" name="円弧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-1615181" y="9954013"/>
            <a:ext cx="7259436" cy="2296931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4929" y="4876800"/>
            <a:ext cx="3708464" cy="4242816"/>
          </a:xfrm>
        </p:spPr>
        <p:txBody>
          <a:bodyPr rtlCol="0" anchor="b"/>
          <a:lstStyle>
            <a:lvl1pPr algn="r">
              <a:defRPr sz="60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4929" y="9282176"/>
            <a:ext cx="3708464" cy="1771904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1041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275169" y="1989389"/>
            <a:ext cx="2598715" cy="82132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2" name="円弧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4884593" y="1673153"/>
            <a:ext cx="1680693" cy="5311820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511902" y="8499542"/>
            <a:ext cx="307181" cy="9708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487168"/>
            <a:ext cx="1820799" cy="723392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5835" y="2714752"/>
            <a:ext cx="2875217" cy="6990080"/>
          </a:xfrm>
        </p:spPr>
        <p:txBody>
          <a:bodyPr rtlCol="0" anchor="ctr"/>
          <a:lstStyle>
            <a:lvl1pPr marL="0" indent="0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28600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457200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buNone/>
              <a:defRPr/>
            </a:lvl4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394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 2 の小さな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50270" y="2044818"/>
            <a:ext cx="1241463" cy="3918539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21" name="図プレースホルダー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50106" y="4586104"/>
            <a:ext cx="1741954" cy="5505435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66" y="649109"/>
            <a:ext cx="3266123" cy="2357120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466" y="3245556"/>
            <a:ext cx="3266123" cy="7737856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28600">
              <a:lnSpc>
                <a:spcPct val="110000"/>
              </a:lnSpc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457200">
              <a:lnSpc>
                <a:spcPct val="110000"/>
              </a:lnSpc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685800">
              <a:lnSpc>
                <a:spcPct val="110000"/>
              </a:lnSpc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10000"/>
              </a:lnSpc>
              <a:defRPr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5765412" y="2764565"/>
            <a:ext cx="460858" cy="14170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2" name="長方形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4269425" y="7172254"/>
            <a:ext cx="493146" cy="1558585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3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200EACD1-D216-4037-8AFF-80CF273586DF}"/>
              </a:ext>
            </a:extLst>
          </p:cNvPr>
          <p:cNvSpPr/>
          <p:nvPr userDrawn="1"/>
        </p:nvSpPr>
        <p:spPr>
          <a:xfrm>
            <a:off x="1583960" y="264763"/>
            <a:ext cx="3690080" cy="11662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円弧 7">
            <a:extLst>
              <a:ext uri="{FF2B5EF4-FFF2-40B4-BE49-F238E27FC236}">
                <a16:creationId xmlns:a16="http://schemas.microsoft.com/office/drawing/2014/main" id="{F941DE04-3FEA-4A57-B200-F9F6A765C792}"/>
              </a:ext>
            </a:extLst>
          </p:cNvPr>
          <p:cNvSpPr/>
          <p:nvPr userDrawn="1"/>
        </p:nvSpPr>
        <p:spPr>
          <a:xfrm rot="9222429" flipV="1">
            <a:off x="1402942" y="-50670"/>
            <a:ext cx="3834147" cy="12117799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A565C7B4-4152-4548-A771-EB148A028FDB}"/>
              </a:ext>
            </a:extLst>
          </p:cNvPr>
          <p:cNvSpPr/>
          <p:nvPr userDrawn="1"/>
        </p:nvSpPr>
        <p:spPr>
          <a:xfrm>
            <a:off x="4593047" y="9319090"/>
            <a:ext cx="427164" cy="131342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7091" y="2454656"/>
            <a:ext cx="3127248" cy="4470400"/>
          </a:xfrm>
        </p:spPr>
        <p:txBody>
          <a:bodyPr rtlCol="0"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67091" y="7250176"/>
            <a:ext cx="3127248" cy="2731008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78557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67" y="649112"/>
            <a:ext cx="5915025" cy="2356556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511" y="3397504"/>
            <a:ext cx="5529263" cy="6861764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7" name="フリーフォーム:図形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69489" y="10165165"/>
            <a:ext cx="996530" cy="2026836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08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6" name="フリーフォーム:図形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1274487" y="9189619"/>
            <a:ext cx="3088713" cy="539739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フリーフォーム:図形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3397504"/>
            <a:ext cx="5915025" cy="6861764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89892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付きのスライドを引用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6858000" cy="12192000"/>
          </a:xfrm>
        </p:spPr>
        <p:txBody>
          <a:bodyPr rtlCol="0"/>
          <a:lstStyle>
            <a:lvl1pPr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219" y="658844"/>
            <a:ext cx="3332161" cy="10531275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rtlCol="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11108" y="7786624"/>
            <a:ext cx="2834069" cy="1267968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11" name="日付プレースホルダー 10">
            <a:extLst>
              <a:ext uri="{FF2B5EF4-FFF2-40B4-BE49-F238E27FC236}">
                <a16:creationId xmlns:a16="http://schemas.microsoft.com/office/drawing/2014/main" id="{6B76FE53-FB67-4871-8485-71BAAFD7D1B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/>
              <a:t>20XX/9/3</a:t>
            </a:r>
            <a:endParaRPr lang="ja-JP" altLang="en-US" noProof="0">
              <a:latin typeface="Meiryo UI" panose="020B0604030504040204" pitchFamily="50" charset="-128"/>
            </a:endParaRPr>
          </a:p>
        </p:txBody>
      </p:sp>
      <p:sp>
        <p:nvSpPr>
          <p:cNvPr id="12" name="フッター プレースホルダー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/>
              <a:t>プレゼンテーションのタイトル</a:t>
            </a:r>
            <a:endParaRPr lang="ja-JP" altLang="en-US" noProof="0">
              <a:latin typeface="Meiryo UI" panose="020B0604030504040204" pitchFamily="50" charset="-128"/>
            </a:endParaRPr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/>
              <a:pPr>
                <a:defRPr/>
              </a:pPr>
              <a:t>‹#›</a:t>
            </a:fld>
            <a:endParaRPr lang="ja-JP" altLang="en-US" noProof="0">
              <a:latin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32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1274487" y="9189619"/>
            <a:ext cx="3088713" cy="539739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フリーフォーム:図形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90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rtlCol="0" anchor="b"/>
          <a:lstStyle>
            <a:lvl1pPr marL="0" indent="0">
              <a:buNone/>
              <a:defRPr sz="24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 rtlCol="0">
            <a:normAutofit/>
          </a:bodyPr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rtlCol="0" anchor="b"/>
          <a:lstStyle>
            <a:lvl1pPr marL="0" indent="0">
              <a:buNone/>
              <a:defRPr sz="24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 rtlCol="0">
            <a:normAutofit/>
          </a:bodyPr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10" name="フリーフォーム:図形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1274487" y="9189619"/>
            <a:ext cx="3088713" cy="539739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対象の 3 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1851660" cy="1464732"/>
          </a:xfrm>
        </p:spPr>
        <p:txBody>
          <a:bodyPr rtlCol="0" anchor="b"/>
          <a:lstStyle>
            <a:lvl1pPr marL="0" indent="0">
              <a:buNone/>
              <a:defRPr sz="24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1851660" cy="6550379"/>
          </a:xfrm>
        </p:spPr>
        <p:txBody>
          <a:bodyPr rtlCol="0">
            <a:normAutofit/>
          </a:bodyPr>
          <a:lstStyle>
            <a:lvl1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04885" y="2988734"/>
            <a:ext cx="1851660" cy="1464732"/>
          </a:xfrm>
        </p:spPr>
        <p:txBody>
          <a:bodyPr rtlCol="0" anchor="b"/>
          <a:lstStyle>
            <a:lvl1pPr marL="0" indent="0">
              <a:buNone/>
              <a:defRPr sz="24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04885" y="4453467"/>
            <a:ext cx="1851660" cy="6550379"/>
          </a:xfrm>
        </p:spPr>
        <p:txBody>
          <a:bodyPr rtlCol="0">
            <a:normAutofit/>
          </a:bodyPr>
          <a:lstStyle>
            <a:lvl1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10" name="フリーフォーム:図形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1274487" y="9189619"/>
            <a:ext cx="3088713" cy="539739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2" name="テキスト プレースホルダー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36567" y="2988734"/>
            <a:ext cx="1851660" cy="1464732"/>
          </a:xfrm>
        </p:spPr>
        <p:txBody>
          <a:bodyPr rtlCol="0" anchor="b"/>
          <a:lstStyle>
            <a:lvl1pPr marL="0" indent="0">
              <a:buNone/>
              <a:defRPr sz="24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3" name="コンテンツ プレースホルダー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36567" y="4453467"/>
            <a:ext cx="1851660" cy="6550379"/>
          </a:xfrm>
        </p:spPr>
        <p:txBody>
          <a:bodyPr rtlCol="0">
            <a:normAutofit/>
          </a:bodyPr>
          <a:lstStyle>
            <a:lvl1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672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 (2 枚の画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44458" y="4849297"/>
            <a:ext cx="2413541" cy="7342704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21" name="図プレースホルダー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22156" y="1"/>
            <a:ext cx="1979612" cy="5347394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5861570" y="2426191"/>
            <a:ext cx="532962" cy="1638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2" name="円弧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950769" y="1246741"/>
            <a:ext cx="7148788" cy="2261921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50240"/>
            <a:ext cx="2880360" cy="2357120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3251200"/>
            <a:ext cx="2864930" cy="7737856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28600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457200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685800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41317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397909" y="1506845"/>
            <a:ext cx="2598715" cy="82132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298423" y="1"/>
            <a:ext cx="649767" cy="1050683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フリーフォーム:図形 13​​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2228350" y="-2"/>
            <a:ext cx="977288" cy="170584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6" name="フリーフォーム:図形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5221033"/>
            <a:ext cx="89854" cy="983104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8" name="フリーフォーム:図形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10374488"/>
            <a:ext cx="870851" cy="1817513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0" name="フリーフォーム:図形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1915344" y="10165165"/>
            <a:ext cx="996530" cy="2026836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2" name="フリーフォーム:図形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2324797" y="11126677"/>
            <a:ext cx="880841" cy="1065324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12" y="2194560"/>
            <a:ext cx="1820799" cy="723392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404" y="11300179"/>
            <a:ext cx="869252" cy="649111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30715" y="11300179"/>
            <a:ext cx="2314575" cy="649111"/>
          </a:xfrm>
        </p:spPr>
        <p:txBody>
          <a:bodyPr rtlCol="0"/>
          <a:lstStyle>
            <a:lvl1pPr algn="l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09881" y="11300179"/>
            <a:ext cx="478346" cy="649111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611" y="4535424"/>
            <a:ext cx="2648903" cy="3121152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28600"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457200"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82677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5" name="フリーフォーム:図形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1274487" y="9189619"/>
            <a:ext cx="3088713" cy="539739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6" name="フリーフォーム:図形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648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5" name="フリーフォーム:図形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1274487" y="9189619"/>
            <a:ext cx="3088713" cy="539739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6" name="フリーフォーム:図形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35405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rtlCol="0" anchor="b"/>
          <a:lstStyle>
            <a:lvl1pPr>
              <a:defRPr sz="3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755423"/>
            <a:ext cx="3471863" cy="8664222"/>
          </a:xfrm>
        </p:spPr>
        <p:txBody>
          <a:bodyPr rtlCol="0"/>
          <a:lstStyle>
            <a:lvl1pPr>
              <a:defRPr sz="3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 rtlCol="0"/>
          <a:lstStyle>
            <a:lvl1pPr marL="0" indent="0">
              <a:buNone/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1274487" y="9189619"/>
            <a:ext cx="3088713" cy="539739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フリーフォーム:図形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628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rtlCol="0" anchor="b"/>
          <a:lstStyle>
            <a:lvl1pPr>
              <a:defRPr sz="3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915543" y="1755423"/>
            <a:ext cx="3471863" cy="8664222"/>
          </a:xfrm>
        </p:spPr>
        <p:txBody>
          <a:bodyPr rtlCol="0"/>
          <a:lstStyle>
            <a:lvl1pPr marL="0" indent="0">
              <a:buNone/>
              <a:defRPr sz="3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0"/>
              <a:t>アイコンをクリックして画像を追加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 rtlCol="0"/>
          <a:lstStyle>
            <a:lvl1pPr marL="0" indent="0">
              <a:buNone/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</a:endParaRP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1274487" y="9189619"/>
            <a:ext cx="3088713" cy="539739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フリーフォーム:図形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5903119" y="4"/>
            <a:ext cx="477747" cy="63585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01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en-US" altLang="ja-JP" noProof="0">
                <a:solidFill>
                  <a:prstClr val="black">
                    <a:tint val="75000"/>
                  </a:prstClr>
                </a:solidFill>
              </a:rPr>
              <a:t>20XX/9/3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noProof="0">
                <a:solidFill>
                  <a:prstClr val="black">
                    <a:tint val="75000"/>
                  </a:prstClr>
                </a:solidFill>
              </a:rPr>
              <a:t>プレゼンテーションのタイトル</a:t>
            </a:r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76B855D-E9CC-4FF8-AD85-6CDC7B89A0DE}" type="slidenum">
              <a:rPr lang="en-US" altLang="ja-JP" noProof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noProof="0">
              <a:solidFill>
                <a:prstClr val="black">
                  <a:tint val="7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766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71" r:id="rId4"/>
    <p:sldLayoutId id="2147483770" r:id="rId5"/>
    <p:sldLayoutId id="2147483774" r:id="rId6"/>
    <p:sldLayoutId id="2147483783" r:id="rId7"/>
    <p:sldLayoutId id="2147483772" r:id="rId8"/>
    <p:sldLayoutId id="2147483773" r:id="rId9"/>
    <p:sldLayoutId id="2147483785" r:id="rId10"/>
    <p:sldLayoutId id="2147483786" r:id="rId11"/>
    <p:sldLayoutId id="2147483787" r:id="rId12"/>
    <p:sldLayoutId id="2147483775" r:id="rId13"/>
    <p:sldLayoutId id="2147483788" r:id="rId14"/>
    <p:sldLayoutId id="2147483776" r:id="rId15"/>
    <p:sldLayoutId id="2147483777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mokachi@kinan-hp.tanabe.wakayama.jp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46624E-1256-4074-A302-8EFDA23D7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42711"/>
            <a:ext cx="6629400" cy="1297892"/>
          </a:xfrm>
        </p:spPr>
        <p:txBody>
          <a:bodyPr rtlCol="0">
            <a:normAutofit/>
          </a:bodyPr>
          <a:lstStyle/>
          <a:p>
            <a:r>
              <a:rPr kumimoji="1" lang="ja-JP" altLang="en-US" sz="3100" dirty="0">
                <a:latin typeface="Meiryo UI" panose="020B0604030504040204" pitchFamily="50" charset="-128"/>
                <a:ea typeface="Meiryo UI" panose="020B0604030504040204" pitchFamily="50" charset="-128"/>
              </a:rPr>
              <a:t>和歌山県看護協会田辺</a:t>
            </a:r>
            <a:r>
              <a:rPr lang="ja-JP" altLang="en-US" sz="3100" dirty="0"/>
              <a:t>地区支部主催</a:t>
            </a:r>
            <a:br>
              <a:rPr kumimoji="1"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3600" dirty="0"/>
              <a:t>令和</a:t>
            </a:r>
            <a:r>
              <a:rPr lang="en-US" altLang="ja-JP" sz="3600" dirty="0"/>
              <a:t>7</a:t>
            </a:r>
            <a:r>
              <a:rPr lang="ja-JP" altLang="en-US" sz="3600" dirty="0"/>
              <a:t>年度　</a:t>
            </a:r>
            <a:r>
              <a:rPr kumimoji="1" lang="ja-JP" altLang="en-US" sz="3600" dirty="0"/>
              <a:t>報告会及び研修会</a:t>
            </a:r>
            <a:endParaRPr lang="ja-JP" altLang="en-US" sz="3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21F0B6E0-1F7C-4E6A-87B1-554ADE739CD1}"/>
              </a:ext>
            </a:extLst>
          </p:cNvPr>
          <p:cNvSpPr txBox="1">
            <a:spLocks/>
          </p:cNvSpPr>
          <p:nvPr/>
        </p:nvSpPr>
        <p:spPr>
          <a:xfrm>
            <a:off x="438452" y="1226644"/>
            <a:ext cx="6126654" cy="29269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0"/>
              </a:spcBef>
            </a:pPr>
            <a:r>
              <a:rPr lang="ja-JP" altLang="en-US" sz="2800" b="0" dirty="0"/>
              <a:t>日時：</a:t>
            </a:r>
            <a:r>
              <a:rPr lang="en-US" altLang="ja-JP" sz="2800" dirty="0"/>
              <a:t>R7.7</a:t>
            </a:r>
            <a:r>
              <a:rPr lang="ja-JP" altLang="en-US" sz="2800" dirty="0"/>
              <a:t>月</a:t>
            </a:r>
            <a:r>
              <a:rPr lang="en-US" altLang="ja-JP" sz="2800" dirty="0"/>
              <a:t>26</a:t>
            </a:r>
            <a:r>
              <a:rPr lang="ja-JP" altLang="en-US" sz="2800" dirty="0"/>
              <a:t>日</a:t>
            </a:r>
            <a:r>
              <a:rPr lang="en-US" altLang="ja-JP" sz="2800" dirty="0"/>
              <a:t>(</a:t>
            </a:r>
            <a:r>
              <a:rPr lang="ja-JP" altLang="en-US" sz="2800" dirty="0"/>
              <a:t>土</a:t>
            </a:r>
            <a:r>
              <a:rPr lang="en-US" altLang="ja-JP" sz="2800" dirty="0"/>
              <a:t>)</a:t>
            </a:r>
            <a:r>
              <a:rPr lang="ja-JP" altLang="en-US" sz="2800" dirty="0"/>
              <a:t>　　　　　　　　　　　　　　　　　　　</a:t>
            </a:r>
            <a:endParaRPr lang="en-US" altLang="ja-JP" sz="2800" dirty="0"/>
          </a:p>
          <a:p>
            <a:pPr>
              <a:spcBef>
                <a:spcPts val="3000"/>
              </a:spcBef>
            </a:pPr>
            <a:r>
              <a:rPr lang="ja-JP" altLang="en-US" sz="2800" dirty="0"/>
              <a:t>　　　　　</a:t>
            </a:r>
            <a:r>
              <a:rPr lang="en-US" altLang="ja-JP" sz="2800" dirty="0"/>
              <a:t>13</a:t>
            </a:r>
            <a:r>
              <a:rPr lang="ja-JP" altLang="en-US" sz="2800" dirty="0"/>
              <a:t>：</a:t>
            </a:r>
            <a:r>
              <a:rPr lang="en-US" altLang="ja-JP" sz="2800" dirty="0"/>
              <a:t>30</a:t>
            </a:r>
            <a:r>
              <a:rPr lang="ja-JP" altLang="en-US" sz="2800" dirty="0"/>
              <a:t>～</a:t>
            </a:r>
            <a:r>
              <a:rPr lang="en-US" altLang="ja-JP" sz="2800" dirty="0"/>
              <a:t>14</a:t>
            </a:r>
            <a:r>
              <a:rPr lang="ja-JP" altLang="en-US" sz="2800" dirty="0"/>
              <a:t>：</a:t>
            </a:r>
            <a:r>
              <a:rPr lang="en-US" altLang="ja-JP" sz="2800" dirty="0"/>
              <a:t>30</a:t>
            </a:r>
            <a:endParaRPr lang="ja-JP" altLang="en-US" sz="2800" dirty="0"/>
          </a:p>
          <a:p>
            <a:pPr>
              <a:spcBef>
                <a:spcPts val="3000"/>
              </a:spcBef>
            </a:pPr>
            <a:r>
              <a:rPr lang="ja-JP" altLang="en-US" sz="2800" b="0" dirty="0"/>
              <a:t> 場所：紀南病院　　</a:t>
            </a:r>
            <a:r>
              <a:rPr lang="en-US" altLang="ja-JP" sz="2800" b="0" dirty="0"/>
              <a:t>3</a:t>
            </a:r>
            <a:r>
              <a:rPr lang="ja-JP" altLang="en-US" sz="2800" b="0" dirty="0"/>
              <a:t>階講堂</a:t>
            </a:r>
            <a:endParaRPr lang="en-US" altLang="ja-JP" sz="2800" b="0" dirty="0"/>
          </a:p>
          <a:p>
            <a:pPr>
              <a:spcBef>
                <a:spcPts val="3000"/>
              </a:spcBef>
            </a:pPr>
            <a:r>
              <a:rPr lang="ja-JP" altLang="en-US" b="0" dirty="0"/>
              <a:t>　研修会</a:t>
            </a:r>
            <a:r>
              <a:rPr lang="en-US" altLang="ja-JP" b="0" dirty="0"/>
              <a:t>13:45</a:t>
            </a:r>
            <a:r>
              <a:rPr lang="ja-JP" altLang="en-US" b="0" dirty="0"/>
              <a:t>～</a:t>
            </a:r>
            <a:r>
              <a:rPr lang="en-US" altLang="ja-JP" b="0" dirty="0"/>
              <a:t>14:30</a:t>
            </a:r>
            <a:endParaRPr lang="ja-JP" altLang="en-US" b="0" dirty="0"/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7D34E59B-FA84-22EF-1321-F16FAC04FC93}"/>
              </a:ext>
            </a:extLst>
          </p:cNvPr>
          <p:cNvSpPr txBox="1">
            <a:spLocks/>
          </p:cNvSpPr>
          <p:nvPr/>
        </p:nvSpPr>
        <p:spPr>
          <a:xfrm>
            <a:off x="114300" y="4293425"/>
            <a:ext cx="6642590" cy="7009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0"/>
              </a:spcBef>
            </a:pPr>
            <a:r>
              <a:rPr lang="ja-JP" altLang="en-US" sz="2200" dirty="0"/>
              <a:t>　　</a:t>
            </a:r>
            <a:r>
              <a:rPr lang="ja-JP" altLang="en-US" sz="2800" b="0" i="0" dirty="0">
                <a:solidFill>
                  <a:srgbClr val="333333"/>
                </a:solidFill>
                <a:effectLst/>
                <a:latin typeface="Courier New" panose="02070309020205020404" pitchFamily="49" charset="0"/>
              </a:rPr>
              <a:t>バイタルサインを活用した臨床アセスメント</a:t>
            </a:r>
            <a:br>
              <a:rPr lang="ja-JP" altLang="en-US" sz="2200" dirty="0"/>
            </a:br>
            <a:r>
              <a:rPr lang="ja-JP" altLang="en-US" dirty="0"/>
              <a:t>講師：吉田裕亮先生　　　　　　　　　　　　　　　</a:t>
            </a:r>
            <a:r>
              <a:rPr lang="ja-JP" altLang="en-US" sz="2000" dirty="0"/>
              <a:t>　　　　　　　　　（クリティカルケア認定看護師教育課程修了）　　　　　　　　　　　</a:t>
            </a:r>
            <a:endParaRPr lang="en-US" altLang="ja-JP" sz="2000" dirty="0"/>
          </a:p>
          <a:p>
            <a:pPr>
              <a:spcBef>
                <a:spcPts val="3000"/>
              </a:spcBef>
            </a:pPr>
            <a:r>
              <a:rPr lang="ja-JP" altLang="en-US" sz="2000" b="0" i="0" dirty="0">
                <a:solidFill>
                  <a:srgbClr val="333333"/>
                </a:solidFill>
                <a:effectLst/>
                <a:latin typeface="Courier New" panose="02070309020205020404" pitchFamily="49" charset="0"/>
              </a:rPr>
              <a:t>現場での観察力や初期対応力の向上を目的に、バイタルサインをただ測定するだけでなく、そこからどのように患者の状態を読み取るか、臨床判断にどうつなげるかを中心に講演していただきます。</a:t>
            </a:r>
            <a:br>
              <a:rPr lang="ja-JP" altLang="en-US" sz="2000" dirty="0"/>
            </a:br>
            <a:r>
              <a:rPr lang="ja-JP" altLang="en-US" dirty="0"/>
              <a:t>　是非ご参加下さいますようお願いいたします。</a:t>
            </a:r>
            <a:endParaRPr lang="en-US" altLang="ja-JP" dirty="0"/>
          </a:p>
          <a:p>
            <a:pPr>
              <a:spcBef>
                <a:spcPts val="3000"/>
              </a:spcBef>
            </a:pPr>
            <a:r>
              <a:rPr lang="ja-JP" altLang="en-US" sz="2600" dirty="0"/>
              <a:t>申し込み期限：</a:t>
            </a:r>
            <a:r>
              <a:rPr lang="en-US" altLang="ja-JP" sz="2600" dirty="0"/>
              <a:t>R7.7</a:t>
            </a:r>
            <a:r>
              <a:rPr lang="ja-JP" altLang="en-US" sz="2600" dirty="0"/>
              <a:t>月</a:t>
            </a:r>
            <a:r>
              <a:rPr lang="en-US" altLang="ja-JP" sz="2600" dirty="0"/>
              <a:t>18</a:t>
            </a:r>
            <a:r>
              <a:rPr lang="ja-JP" altLang="en-US" sz="2600" dirty="0"/>
              <a:t>日（金）</a:t>
            </a:r>
            <a:endParaRPr lang="en-US" altLang="ja-JP" sz="2600" dirty="0"/>
          </a:p>
          <a:p>
            <a:pPr>
              <a:spcBef>
                <a:spcPts val="3000"/>
              </a:spcBef>
            </a:pPr>
            <a:r>
              <a:rPr lang="ja-JP" altLang="en-US" sz="2600" dirty="0"/>
              <a:t>裏面の申し込み書に記載の上、申し込み先宛に、</a:t>
            </a:r>
            <a:r>
              <a:rPr lang="en-US" altLang="ja-JP" sz="2600" dirty="0"/>
              <a:t>FAX</a:t>
            </a:r>
            <a:r>
              <a:rPr lang="ja-JP" altLang="en-US" sz="2600" dirty="0"/>
              <a:t>またはメールのいずれかで送信をしてください。</a:t>
            </a:r>
            <a:endParaRPr lang="en-US" altLang="ja-JP" sz="2600" dirty="0"/>
          </a:p>
          <a:p>
            <a:pPr>
              <a:spcBef>
                <a:spcPts val="3000"/>
              </a:spcBef>
            </a:pPr>
            <a:r>
              <a:rPr lang="ja-JP" altLang="en-US" sz="2800" dirty="0"/>
              <a:t>　　</a:t>
            </a:r>
            <a:r>
              <a:rPr lang="ja-JP" altLang="en-US" sz="2800" b="1" u="sng" dirty="0"/>
              <a:t>裏面をご覧ください。</a:t>
            </a:r>
            <a:endParaRPr lang="en-US" altLang="ja-JP" sz="2800" b="1" u="sng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4BC06FB-9C86-73FC-AAD6-326A2F06702E}"/>
              </a:ext>
            </a:extLst>
          </p:cNvPr>
          <p:cNvSpPr txBox="1"/>
          <p:nvPr/>
        </p:nvSpPr>
        <p:spPr>
          <a:xfrm>
            <a:off x="1117600" y="10841293"/>
            <a:ext cx="5447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問い合わせ先：紀南病院　看護部　外来化学療法室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　　　　　　　　岡地美代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電話　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0739-22-5000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令和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813910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696557E-D765-89E4-DF88-688AFFA04FC9}"/>
              </a:ext>
            </a:extLst>
          </p:cNvPr>
          <p:cNvSpPr txBox="1"/>
          <p:nvPr/>
        </p:nvSpPr>
        <p:spPr>
          <a:xfrm>
            <a:off x="307731" y="386182"/>
            <a:ext cx="64887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紀南病院　看護部　外来化学療法室　岡地美代　宛　　　　　　　　　　　　　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FAX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0739-22-5927  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e-mail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hlinkClick r:id="rId2"/>
              </a:rPr>
              <a:t>mokachi@kinan-hp.tanabe.wakayama.jp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4D6AE16F-05B0-518F-1D0F-F54FF680D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170603"/>
              </p:ext>
            </p:extLst>
          </p:nvPr>
        </p:nvGraphicFramePr>
        <p:xfrm>
          <a:off x="439360" y="1545318"/>
          <a:ext cx="5792515" cy="44078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6730">
                  <a:extLst>
                    <a:ext uri="{9D8B030D-6E8A-4147-A177-3AD203B41FA5}">
                      <a16:colId xmlns:a16="http://schemas.microsoft.com/office/drawing/2014/main" val="341885324"/>
                    </a:ext>
                  </a:extLst>
                </a:gridCol>
                <a:gridCol w="1735637">
                  <a:extLst>
                    <a:ext uri="{9D8B030D-6E8A-4147-A177-3AD203B41FA5}">
                      <a16:colId xmlns:a16="http://schemas.microsoft.com/office/drawing/2014/main" val="1020841714"/>
                    </a:ext>
                  </a:extLst>
                </a:gridCol>
                <a:gridCol w="3550148">
                  <a:extLst>
                    <a:ext uri="{9D8B030D-6E8A-4147-A177-3AD203B41FA5}">
                      <a16:colId xmlns:a16="http://schemas.microsoft.com/office/drawing/2014/main" val="2705836838"/>
                    </a:ext>
                  </a:extLst>
                </a:gridCol>
              </a:tblGrid>
              <a:tr h="400714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所属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59703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265976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814186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388441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07845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39320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84050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862113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046613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20152"/>
                  </a:ext>
                </a:extLst>
              </a:tr>
              <a:tr h="40071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28849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5AFA80F6-0ED2-2E2D-D5E8-08D2280722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109163"/>
              </p:ext>
            </p:extLst>
          </p:nvPr>
        </p:nvGraphicFramePr>
        <p:xfrm>
          <a:off x="439360" y="6701783"/>
          <a:ext cx="6232373" cy="5247507"/>
        </p:xfrm>
        <a:graphic>
          <a:graphicData uri="http://schemas.openxmlformats.org/drawingml/2006/table">
            <a:tbl>
              <a:tblPr firstRow="1" bandRow="1" bandCol="1">
                <a:tableStyleId>{17292A2E-F333-43FB-9621-5CBBE7FDCDCB}</a:tableStyleId>
              </a:tblPr>
              <a:tblGrid>
                <a:gridCol w="1507973">
                  <a:extLst>
                    <a:ext uri="{9D8B030D-6E8A-4147-A177-3AD203B41FA5}">
                      <a16:colId xmlns:a16="http://schemas.microsoft.com/office/drawing/2014/main" val="393601793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919755794"/>
                    </a:ext>
                  </a:extLst>
                </a:gridCol>
              </a:tblGrid>
              <a:tr h="505163"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内容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1414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00</a:t>
                      </a:r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受付開始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64708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</a:t>
                      </a:r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オリエンテーション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695581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報告会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開会の挨拶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195173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令和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年度の支部事業報告、決算報告</a:t>
                      </a:r>
                      <a:endParaRPr kumimoji="1" lang="en-US" altLang="ja-JP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4063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endParaRPr kumimoji="1" lang="ja-JP" altLang="en-US" sz="2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令和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年度支部事業計画、予算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058618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endParaRPr kumimoji="1" lang="ja-JP" altLang="en-US" sz="2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令和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年度田辺地区支部役員紹介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997364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トイレ休憩は各自でおとりください。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336371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13:45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～</a:t>
                      </a:r>
                      <a:endParaRPr kumimoji="1" lang="en-US" altLang="ja-JP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研修会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バイタルサインを</a:t>
                      </a:r>
                      <a:r>
                        <a:rPr lang="ja-JP" altLang="en-US" sz="2000" b="0" i="0" dirty="0">
                          <a:solidFill>
                            <a:srgbClr val="333333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を活用した臨床アセスメント</a:t>
                      </a:r>
                      <a:endParaRPr kumimoji="1" lang="en-US" altLang="ja-JP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5671"/>
                  </a:ext>
                </a:extLst>
              </a:tr>
              <a:tr h="505163"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閉会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08992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2EBD969-6872-4BE8-4592-221C934EA3ED}"/>
              </a:ext>
            </a:extLst>
          </p:cNvPr>
          <p:cNvSpPr txBox="1"/>
          <p:nvPr/>
        </p:nvSpPr>
        <p:spPr>
          <a:xfrm>
            <a:off x="668215" y="6240118"/>
            <a:ext cx="5363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R7.7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kumimoji="1"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26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日（土）プログラム</a:t>
            </a:r>
          </a:p>
        </p:txBody>
      </p:sp>
    </p:spTree>
    <p:extLst>
      <p:ext uri="{BB962C8B-B14F-4D97-AF65-F5344CB8AC3E}">
        <p14:creationId xmlns:p14="http://schemas.microsoft.com/office/powerpoint/2010/main" val="1716639886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070_TF78504181_Win32" id="{D682CC30-D185-45E1-B7EA-544526B67F7D}" vid="{BF311B31-77F5-4941-A6AD-39A5DAA9B7A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413533D-8C39-401E-8B75-B1AEEEC56B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449C04-64B3-4403-94B7-8D2284C38D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DEF148-1770-458F-8F5B-C3D0A278AA97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図形のプレゼンテーション</Template>
  <TotalTime>582</TotalTime>
  <Words>287</Words>
  <Application>Microsoft Office PowerPoint</Application>
  <PresentationFormat>ワイド画面</PresentationFormat>
  <Paragraphs>46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Meiryo UI</vt:lpstr>
      <vt:lpstr>Arial</vt:lpstr>
      <vt:lpstr>Courier New</vt:lpstr>
      <vt:lpstr>ShapesVTI</vt:lpstr>
      <vt:lpstr>和歌山県看護協会田辺地区支部主催 令和7年度　報告会及び研修会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図形</dc:title>
  <dc:creator>看護部　管理室</dc:creator>
  <cp:lastModifiedBy>I10393</cp:lastModifiedBy>
  <cp:revision>12</cp:revision>
  <cp:lastPrinted>2025-05-29T00:28:30Z</cp:lastPrinted>
  <dcterms:created xsi:type="dcterms:W3CDTF">2024-05-27T00:51:35Z</dcterms:created>
  <dcterms:modified xsi:type="dcterms:W3CDTF">2025-06-17T08:14:10Z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