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9" autoAdjust="0"/>
    <p:restoredTop sz="94660"/>
  </p:normalViewPr>
  <p:slideViewPr>
    <p:cSldViewPr snapToGrid="0">
      <p:cViewPr>
        <p:scale>
          <a:sx n="90" d="100"/>
          <a:sy n="90" d="100"/>
        </p:scale>
        <p:origin x="1074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B35AF-B8FF-446E-816C-54E0A1B89E84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B126C-72BE-467A-87B9-A528F7CE0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960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B126C-72BE-467A-87B9-A528F7CE07A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02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27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11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15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058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43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59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60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62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78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38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1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93A4B-70F9-4E4C-B40A-C5F6E1CB45EE}" type="datetimeFigureOut">
              <a:rPr kumimoji="1" lang="ja-JP" altLang="en-US" smtClean="0"/>
              <a:t>2017/9/20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A1F90-1F00-4AB6-81BB-488782995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46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1295" y="42320"/>
            <a:ext cx="660400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9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厚生労働省委託事業</a:t>
            </a:r>
          </a:p>
          <a:p>
            <a:r>
              <a:rPr lang="ja-JP" altLang="en-US" sz="19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「平成</a:t>
            </a:r>
            <a:r>
              <a:rPr lang="en-US" altLang="ja-JP" sz="19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ja-JP" altLang="en-US" sz="195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年度 看護職員の</a:t>
            </a:r>
            <a:r>
              <a:rPr lang="ja-JP" altLang="en-US" sz="19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多様なキャリアパス周知事業」</a:t>
            </a:r>
          </a:p>
        </p:txBody>
      </p:sp>
      <p:sp>
        <p:nvSpPr>
          <p:cNvPr id="5" name="角丸四角形 4"/>
          <p:cNvSpPr/>
          <p:nvPr/>
        </p:nvSpPr>
        <p:spPr>
          <a:xfrm>
            <a:off x="-1231" y="665419"/>
            <a:ext cx="6844699" cy="1205773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345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「看護職員の多様なキャリアと働き方」実態調査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77" y="5815528"/>
            <a:ext cx="5494697" cy="2978434"/>
          </a:xfrm>
          <a:prstGeom prst="rect">
            <a:avLst/>
          </a:prstGeom>
          <a:ln>
            <a:solidFill>
              <a:schemeClr val="accent6"/>
            </a:solidFill>
          </a:ln>
        </p:spPr>
      </p:pic>
      <p:grpSp>
        <p:nvGrpSpPr>
          <p:cNvPr id="7" name="グループ化 6"/>
          <p:cNvGrpSpPr/>
          <p:nvPr/>
        </p:nvGrpSpPr>
        <p:grpSpPr>
          <a:xfrm>
            <a:off x="94583" y="5214112"/>
            <a:ext cx="4436129" cy="505313"/>
            <a:chOff x="165100" y="9303586"/>
            <a:chExt cx="4094888" cy="466443"/>
          </a:xfrm>
        </p:grpSpPr>
        <p:sp>
          <p:nvSpPr>
            <p:cNvPr id="8" name="ホームベース 7"/>
            <p:cNvSpPr/>
            <p:nvPr/>
          </p:nvSpPr>
          <p:spPr>
            <a:xfrm>
              <a:off x="165100" y="9303586"/>
              <a:ext cx="1528764" cy="466443"/>
            </a:xfrm>
            <a:prstGeom prst="homePlate">
              <a:avLst/>
            </a:prstGeom>
            <a:solidFill>
              <a:srgbClr val="E5FD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950">
                <a:solidFill>
                  <a:prstClr val="white"/>
                </a:solidFill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65100" y="9346277"/>
              <a:ext cx="1473632" cy="40827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ja-JP" altLang="en-US" sz="1137" dirty="0">
                  <a:solidFill>
                    <a:srgbClr val="44546A">
                      <a:lumMod val="75000"/>
                    </a:srgb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もしくは</a:t>
              </a:r>
              <a:endParaRPr lang="en-US" altLang="ja-JP" sz="1137" dirty="0">
                <a:solidFill>
                  <a:srgbClr val="44546A">
                    <a:lumMod val="75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sz="1137" dirty="0">
                  <a:solidFill>
                    <a:srgbClr val="44546A">
                      <a:lumMod val="75000"/>
                    </a:srgb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日本看護協会</a:t>
              </a:r>
              <a:r>
                <a:rPr lang="en-US" altLang="ja-JP" sz="1137" dirty="0">
                  <a:solidFill>
                    <a:srgbClr val="44546A">
                      <a:lumMod val="75000"/>
                    </a:srgb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HP</a:t>
              </a:r>
              <a:r>
                <a:rPr lang="ja-JP" altLang="en-US" sz="1137" dirty="0">
                  <a:solidFill>
                    <a:srgbClr val="44546A">
                      <a:lumMod val="75000"/>
                    </a:srgb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から</a:t>
              </a:r>
              <a:r>
                <a:rPr lang="ja-JP" altLang="en-US" sz="1137" dirty="0">
                  <a:solidFill>
                    <a:prstClr val="white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</a:t>
              </a:r>
              <a:endParaRPr lang="en-US" altLang="ja-JP" sz="1137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638732" y="9343774"/>
              <a:ext cx="2621256" cy="36992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altLang="ja-JP" sz="2004" dirty="0">
                  <a:solidFill>
                    <a:srgbClr val="B81E4E"/>
                  </a:solidFill>
                  <a:latin typeface="Franklin Gothic Medium" panose="020B0603020102020204" pitchFamily="34" charset="0"/>
                  <a:ea typeface="GulimChe" panose="020B0609000101010101" pitchFamily="49" charset="-127"/>
                  <a:cs typeface="メイリオ" panose="020B0604030504040204" pitchFamily="50" charset="-128"/>
                </a:rPr>
                <a:t>http://www.nurse.or.jp/</a:t>
              </a: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94583" y="8906635"/>
            <a:ext cx="6604001" cy="901806"/>
            <a:chOff x="140489" y="8304522"/>
            <a:chExt cx="6096001" cy="832436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140489" y="8304522"/>
              <a:ext cx="1005965" cy="43384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27" dirty="0">
                  <a:solidFill>
                    <a:prstClr val="black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  <a:cs typeface="メイリオ" pitchFamily="50" charset="-128"/>
                </a:rPr>
                <a:t>調査に関するお問い合わせ</a:t>
              </a: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146454" y="8304522"/>
              <a:ext cx="5090036" cy="59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株式</a:t>
              </a:r>
              <a:r>
                <a:rPr lang="ja-JP" altLang="en-US" sz="1192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会社　日本能率協会総合研究所　アンケート調査係</a:t>
              </a:r>
              <a:endPara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電話</a:t>
              </a:r>
              <a:r>
                <a:rPr lang="en-US" altLang="ja-JP" sz="1192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0120-</a:t>
              </a:r>
              <a:r>
                <a:rPr lang="en-US" altLang="ja-JP" sz="1192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317</a:t>
              </a:r>
              <a:r>
                <a:rPr lang="en-US" altLang="ja-JP" sz="1192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-</a:t>
              </a:r>
              <a:r>
                <a:rPr lang="en-US" altLang="ja-JP" sz="1192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44</a:t>
              </a:r>
              <a:r>
                <a:rPr lang="en-US" altLang="ja-JP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4</a:t>
              </a:r>
              <a:r>
                <a:rPr lang="ja-JP" altLang="en-US" sz="1192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（</a:t>
              </a:r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フリーダイヤル）</a:t>
              </a:r>
            </a:p>
            <a:p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　平日</a:t>
              </a:r>
              <a:r>
                <a:rPr lang="en-US" altLang="ja-JP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10:00</a:t>
              </a:r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～</a:t>
              </a:r>
              <a:r>
                <a:rPr lang="en-US" altLang="ja-JP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17:00</a:t>
              </a:r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（</a:t>
              </a:r>
              <a:r>
                <a:rPr lang="en-US" altLang="ja-JP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12:00</a:t>
              </a:r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～</a:t>
              </a:r>
              <a:r>
                <a:rPr lang="en-US" altLang="ja-JP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13:00</a:t>
              </a:r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除く）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38491" y="8882391"/>
              <a:ext cx="4997999" cy="25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公益社団法人　日本看護協会　労働政策部看護労働課　電話</a:t>
              </a:r>
              <a:r>
                <a:rPr lang="en-US" altLang="ja-JP" sz="1192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03-5778-8553</a:t>
              </a:r>
              <a:endPara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40489" y="8863208"/>
              <a:ext cx="1005965" cy="25953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27" dirty="0">
                  <a:solidFill>
                    <a:prstClr val="black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  <a:cs typeface="メイリオ" pitchFamily="50" charset="-128"/>
                </a:rPr>
                <a:t>事務局</a:t>
              </a: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99978" y="1999877"/>
            <a:ext cx="1089795" cy="2811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227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itchFamily="50" charset="-128"/>
              </a:rPr>
              <a:t>調査の目的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9978" y="2323176"/>
            <a:ext cx="6756016" cy="13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92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現在、地域包括ケアの推進や地域医療構想の実現に向けて、看護職員の数の確保ととも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</a:p>
          <a:p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活躍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場の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多様化に対応することが求められています</a:t>
            </a:r>
          </a:p>
          <a:p>
            <a:r>
              <a:rPr lang="ja-JP" altLang="en-US" sz="1192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看護職自身が働き方の選択肢は多岐にわたることを認識できる「看護職員の多様な働き方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</a:p>
          <a:p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モデル」を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作成し、周知いたします</a:t>
            </a:r>
            <a:endParaRPr lang="ja-JP" altLang="en-US" sz="1192" dirty="0">
              <a:solidFill>
                <a:schemeClr val="accent6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92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「看護職員の多様な働き方のモデル」作成にあたり、看護職がどのようなキャリアを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たどって</a:t>
            </a:r>
          </a:p>
          <a:p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いるのか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等の実態を明らかにします</a:t>
            </a:r>
          </a:p>
          <a:p>
            <a:r>
              <a:rPr lang="ja-JP" altLang="en-US" sz="1192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「看護職員の多様な働き方のモデル」は、ホームページ等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で広く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周知いたします</a:t>
            </a:r>
            <a:endParaRPr lang="en-US" altLang="ja-JP" sz="119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00277" y="3706999"/>
            <a:ext cx="4470745" cy="28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92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現在就業中に限らず、</a:t>
            </a:r>
            <a:r>
              <a:rPr lang="ja-JP" altLang="en-US" sz="1192" b="1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メイリオ" panose="020B0604030504040204" pitchFamily="50" charset="-128"/>
              </a:rPr>
              <a:t>すべての看護職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を対象とした調査です</a:t>
            </a:r>
            <a:endParaRPr lang="en-US" altLang="ja-JP" sz="119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94583" y="3704108"/>
            <a:ext cx="1089795" cy="2811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227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itchFamily="50" charset="-128"/>
              </a:rPr>
              <a:t>調査対象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00277" y="4434040"/>
            <a:ext cx="3030252" cy="275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92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インターネットを用いた</a:t>
            </a:r>
            <a:r>
              <a:rPr lang="ja-JP" altLang="en-US" sz="1192" b="1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メイリオ" panose="020B0604030504040204" pitchFamily="50" charset="-128"/>
              </a:rPr>
              <a:t>個人調査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</a:t>
            </a:r>
            <a:endParaRPr lang="en-US" altLang="ja-JP" sz="119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94583" y="4427856"/>
            <a:ext cx="1089795" cy="2811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227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itchFamily="50" charset="-128"/>
              </a:rPr>
              <a:t>調査方法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202508" y="4690128"/>
            <a:ext cx="4978804" cy="341416"/>
          </a:xfrm>
          <a:prstGeom prst="rect">
            <a:avLst/>
          </a:prstGeom>
          <a:noFill/>
          <a:ln w="19050">
            <a:noFill/>
          </a:ln>
        </p:spPr>
        <p:txBody>
          <a:bodyPr wrap="square" lIns="106910" tIns="53455" rIns="106910" bIns="53455" rtlCol="0">
            <a:spAutoFit/>
          </a:bodyPr>
          <a:lstStyle/>
          <a:p>
            <a:r>
              <a:rPr lang="en-US" altLang="ja-JP" sz="1517" b="1" dirty="0">
                <a:solidFill>
                  <a:srgbClr val="E33D6F">
                    <a:lumMod val="75000"/>
                  </a:srgbClr>
                </a:solidFill>
                <a:effectLst>
                  <a:glow rad="152400">
                    <a:prstClr val="white"/>
                  </a:glow>
                </a:effectLst>
                <a:latin typeface="HGP創英角ｺﾞｼｯｸUB" pitchFamily="50" charset="-128"/>
                <a:ea typeface="HGP創英角ｺﾞｼｯｸUB" pitchFamily="50" charset="-128"/>
              </a:rPr>
              <a:t>https</a:t>
            </a:r>
            <a:r>
              <a:rPr lang="en-US" altLang="ja-JP" sz="1517" b="1" smtClean="0">
                <a:solidFill>
                  <a:srgbClr val="E33D6F">
                    <a:lumMod val="75000"/>
                  </a:srgbClr>
                </a:solidFill>
                <a:effectLst>
                  <a:glow rad="152400">
                    <a:prstClr val="white"/>
                  </a:glow>
                </a:effectLst>
                <a:latin typeface="HGP創英角ｺﾞｼｯｸUB" pitchFamily="50" charset="-128"/>
                <a:ea typeface="HGP創英角ｺﾞｼｯｸUB" pitchFamily="50" charset="-128"/>
              </a:rPr>
              <a:t>://jmar.post-survey.com/nurse/</a:t>
            </a:r>
            <a:endParaRPr lang="en-US" altLang="ja-JP" sz="1517" b="1" dirty="0">
              <a:solidFill>
                <a:srgbClr val="E33D6F">
                  <a:lumMod val="75000"/>
                </a:srgbClr>
              </a:solidFill>
              <a:effectLst>
                <a:glow rad="152400">
                  <a:prstClr val="white"/>
                </a:glow>
              </a:effectLst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701527" y="5035277"/>
            <a:ext cx="3156473" cy="275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※URL</a:t>
            </a:r>
            <a:r>
              <a:rPr lang="ja-JP" altLang="en-US" sz="119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はすべて半角英数字で入力ください</a:t>
            </a:r>
            <a:endParaRPr lang="en-US" altLang="ja-JP" sz="119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6086478" y="-7555"/>
            <a:ext cx="756990" cy="3793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別紙</a:t>
            </a:r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200277" y="4069722"/>
            <a:ext cx="4470745" cy="28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92" dirty="0" smtClean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●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en-US" altLang="ja-JP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22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日（金）～</a:t>
            </a:r>
            <a:r>
              <a:rPr lang="en-US" altLang="ja-JP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</a:t>
            </a:r>
            <a:r>
              <a:rPr lang="ja-JP" altLang="en-US" sz="1192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日（金）</a:t>
            </a:r>
            <a:endParaRPr lang="en-US" altLang="ja-JP" sz="119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94583" y="4066831"/>
            <a:ext cx="1089795" cy="2811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227" dirty="0" smtClean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itchFamily="50" charset="-128"/>
              </a:rPr>
              <a:t>調査時期</a:t>
            </a:r>
            <a:endParaRPr lang="ja-JP" altLang="en-US" sz="1227" dirty="0">
              <a:solidFill>
                <a:prstClr val="black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726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</TotalTime>
  <Words>143</Words>
  <Application>Microsoft Office PowerPoint</Application>
  <PresentationFormat>A4 210 x 297 mm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GulimChe</vt:lpstr>
      <vt:lpstr>HGPｺﾞｼｯｸM</vt:lpstr>
      <vt:lpstr>HGP創英角ｺﾞｼｯｸUB</vt:lpstr>
      <vt:lpstr>Meiryo UI</vt:lpstr>
      <vt:lpstr>ＭＳ Ｐゴシック</vt:lpstr>
      <vt:lpstr>ＭＳ ゴシック</vt:lpstr>
      <vt:lpstr>メイリオ</vt:lpstr>
      <vt:lpstr>Arial</vt:lpstr>
      <vt:lpstr>Calibri</vt:lpstr>
      <vt:lpstr>Calibri Light</vt:lpstr>
      <vt:lpstr>Franklin Gothic Medium</vt:lpstr>
      <vt:lpstr>Office テーマ</vt:lpstr>
      <vt:lpstr>PowerPoint プレゼンテーション</vt:lpstr>
    </vt:vector>
  </TitlesOfParts>
  <Company>公益社団法人日本看護協会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kaori.hakuno</dc:creator>
  <cp:lastModifiedBy>kaori.hakuno</cp:lastModifiedBy>
  <cp:revision>29</cp:revision>
  <cp:lastPrinted>2017-09-19T07:34:48Z</cp:lastPrinted>
  <dcterms:created xsi:type="dcterms:W3CDTF">2017-09-14T07:01:12Z</dcterms:created>
  <dcterms:modified xsi:type="dcterms:W3CDTF">2017-09-20T00:12:45Z</dcterms:modified>
</cp:coreProperties>
</file>